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5" r:id="rId3"/>
    <p:sldId id="261" r:id="rId4"/>
    <p:sldId id="265" r:id="rId5"/>
    <p:sldId id="289" r:id="rId6"/>
    <p:sldId id="291" r:id="rId7"/>
    <p:sldId id="270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0"/>
            <a:ext cx="7546801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Паспорт инновационного проекта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340768"/>
            <a:ext cx="8698929" cy="518579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rgbClr val="7030A0"/>
                </a:solidFill>
                <a:latin typeface="Arial Black" panose="020B0A04020102020204" pitchFamily="34" charset="0"/>
              </a:rPr>
              <a:t>Тема: </a:t>
            </a:r>
            <a:r>
              <a:rPr lang="ru-RU" sz="1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«Построение модели гуманитарного </a:t>
            </a: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образования как путь реализации индивидуальной образовательной </a:t>
            </a:r>
            <a:r>
              <a:rPr lang="ru-RU" sz="1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траектории одаренных детей».</a:t>
            </a:r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7030A0"/>
                </a:solidFill>
                <a:latin typeface="Arial Black" panose="020B0A04020102020204" pitchFamily="34" charset="0"/>
              </a:rPr>
              <a:t>Инновационная идея: </a:t>
            </a:r>
            <a:r>
              <a:rPr lang="ru-RU" sz="1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 Black" panose="020B0A04020102020204" pitchFamily="34" charset="0"/>
              </a:rPr>
              <a:t>расширить образовательное пространство и повысить включенность всех членов ОП в построение траектории индивидуального развития ребенка</a:t>
            </a:r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7030A0"/>
                </a:solidFill>
                <a:latin typeface="Arial Black" panose="020B0A04020102020204" pitchFamily="34" charset="0"/>
              </a:rPr>
              <a:t>Уровень реализации</a:t>
            </a: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: институциональный.</a:t>
            </a:r>
          </a:p>
          <a:p>
            <a:pPr marL="0" lvl="0" indent="0">
              <a:buNone/>
            </a:pPr>
            <a:endParaRPr lang="ru-RU" sz="1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7030A0"/>
                </a:solidFill>
                <a:latin typeface="Arial Black" panose="020B0A04020102020204" pitchFamily="34" charset="0"/>
              </a:rPr>
              <a:t>База апробации и внедрения инновационной идеи</a:t>
            </a: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: 7б, </a:t>
            </a:r>
            <a:r>
              <a:rPr lang="ru-RU" sz="1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9г классы </a:t>
            </a: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МБОУ города Кургана «Гимназия № 19». </a:t>
            </a:r>
          </a:p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7030A0"/>
                </a:solidFill>
                <a:latin typeface="Arial Black" panose="020B0A04020102020204" pitchFamily="34" charset="0"/>
              </a:rPr>
              <a:t>Организатор  проекта: </a:t>
            </a: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заместитель директора  по научно-методической работе, учитель русского языка и литературы Котикова </a:t>
            </a:r>
            <a:r>
              <a:rPr lang="ru-RU" sz="18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Вера Сергеевна.</a:t>
            </a:r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Сроки реализации инновационного проекта</a:t>
            </a: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: 2017/2018 гг..</a:t>
            </a:r>
          </a:p>
          <a:p>
            <a:pPr marL="0" lvl="0" indent="0">
              <a:buNone/>
            </a:pPr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rgbClr val="7030A0"/>
                </a:solidFill>
                <a:latin typeface="Arial Black" panose="020B0A04020102020204" pitchFamily="34" charset="0"/>
              </a:rPr>
              <a:t>Утверждено</a:t>
            </a:r>
            <a:r>
              <a:rPr lang="ru-RU" sz="1800" b="1" dirty="0">
                <a:solidFill>
                  <a:prstClr val="black"/>
                </a:solidFill>
                <a:latin typeface="Arial Black" panose="020B0A04020102020204" pitchFamily="34" charset="0"/>
              </a:rPr>
              <a:t>: приказ МБОУ г. Кургана «Гимназия № 19» от 29.11.2016 г. № 217</a:t>
            </a:r>
          </a:p>
          <a:p>
            <a:pPr lvl="0"/>
            <a:endParaRPr lang="ru-RU" sz="1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4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Упаковочная бумага"/>
          <p:cNvSpPr>
            <a:spLocks noChangeArrowheads="1"/>
          </p:cNvSpPr>
          <p:nvPr/>
        </p:nvSpPr>
        <p:spPr bwMode="auto">
          <a:xfrm>
            <a:off x="0" y="476672"/>
            <a:ext cx="6336704" cy="3717032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Закон РФ "Об образовании" (ст.50 п.1)</a:t>
            </a:r>
          </a:p>
          <a:p>
            <a:pPr algn="ctr" eaLnBrk="1" hangingPunct="1"/>
            <a:r>
              <a:rPr lang="ru-RU" altLang="ru-RU" b="1" dirty="0" smtClean="0">
                <a:latin typeface="Arial Black" panose="020B0A04020102020204" pitchFamily="34" charset="0"/>
              </a:rPr>
              <a:t>…</a:t>
            </a:r>
            <a:r>
              <a:rPr lang="ru-RU" altLang="ru-RU" sz="1600" b="1" dirty="0" smtClean="0">
                <a:latin typeface="Arial Black" panose="020B0A04020102020204" pitchFamily="34" charset="0"/>
              </a:rPr>
              <a:t>Обучающиеся </a:t>
            </a:r>
            <a:r>
              <a:rPr lang="ru-RU" altLang="ru-RU" sz="1600" b="1" dirty="0">
                <a:latin typeface="Arial Black" panose="020B0A04020102020204" pitchFamily="34" charset="0"/>
              </a:rPr>
              <a:t>всех </a:t>
            </a:r>
            <a:r>
              <a:rPr lang="ru-RU" altLang="ru-RU" sz="1600" b="1" dirty="0" smtClean="0">
                <a:latin typeface="Arial Black" panose="020B0A04020102020204" pitchFamily="34" charset="0"/>
              </a:rPr>
              <a:t>общеобразовательных</a:t>
            </a:r>
          </a:p>
          <a:p>
            <a:pPr algn="ctr" eaLnBrk="1" hangingPunct="1"/>
            <a:r>
              <a:rPr lang="ru-RU" altLang="ru-RU" sz="1600" b="1" dirty="0" smtClean="0">
                <a:latin typeface="Arial Black" panose="020B0A04020102020204" pitchFamily="34" charset="0"/>
              </a:rPr>
              <a:t> </a:t>
            </a:r>
            <a:r>
              <a:rPr lang="ru-RU" altLang="ru-RU" sz="1600" b="1" dirty="0">
                <a:latin typeface="Arial Black" panose="020B0A04020102020204" pitchFamily="34" charset="0"/>
              </a:rPr>
              <a:t>учреждений имеют право … </a:t>
            </a:r>
            <a:endParaRPr lang="ru-RU" altLang="ru-RU" sz="1600" b="1" dirty="0" smtClean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1600" b="1" dirty="0" smtClean="0">
                <a:latin typeface="Arial Black" panose="020B0A04020102020204" pitchFamily="34" charset="0"/>
              </a:rPr>
              <a:t>на </a:t>
            </a:r>
            <a:r>
              <a:rPr lang="ru-RU" altLang="ru-RU" sz="1600" b="1" dirty="0">
                <a:latin typeface="Arial Black" panose="020B0A04020102020204" pitchFamily="34" charset="0"/>
              </a:rPr>
              <a:t>обучение в пределах … стандартов </a:t>
            </a:r>
            <a:endParaRPr lang="ru-RU" altLang="ru-RU" sz="1600" b="1" dirty="0" smtClean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1600" b="1" dirty="0" smtClean="0">
                <a:latin typeface="Arial Black" panose="020B0A04020102020204" pitchFamily="34" charset="0"/>
              </a:rPr>
              <a:t>по </a:t>
            </a:r>
            <a:r>
              <a:rPr lang="ru-RU" altLang="ru-RU" sz="1600" b="1" dirty="0">
                <a:latin typeface="Arial Black" panose="020B0A04020102020204" pitchFamily="34" charset="0"/>
              </a:rPr>
              <a:t>индивидуальным учебным </a:t>
            </a:r>
            <a:r>
              <a:rPr lang="ru-RU" altLang="ru-RU" sz="1600" b="1" dirty="0" smtClean="0">
                <a:latin typeface="Arial Black" panose="020B0A04020102020204" pitchFamily="34" charset="0"/>
              </a:rPr>
              <a:t>планам. </a:t>
            </a:r>
            <a:endParaRPr lang="ru-RU" altLang="ru-RU" sz="1600" b="1" dirty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1600" b="1" dirty="0">
                <a:latin typeface="Arial Black" panose="020B0A04020102020204" pitchFamily="34" charset="0"/>
              </a:rPr>
              <a:t>…Обучение граждан по индивидуальным </a:t>
            </a:r>
            <a:endParaRPr lang="ru-RU" altLang="ru-RU" sz="1600" b="1" dirty="0" smtClean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1600" b="1" dirty="0" smtClean="0">
                <a:latin typeface="Arial Black" panose="020B0A04020102020204" pitchFamily="34" charset="0"/>
              </a:rPr>
              <a:t>учебным </a:t>
            </a:r>
            <a:r>
              <a:rPr lang="ru-RU" altLang="ru-RU" sz="1600" b="1" dirty="0">
                <a:latin typeface="Arial Black" panose="020B0A04020102020204" pitchFamily="34" charset="0"/>
              </a:rPr>
              <a:t>планам в пределах </a:t>
            </a:r>
            <a:r>
              <a:rPr lang="ru-RU" altLang="ru-RU" sz="1600" b="1" dirty="0" smtClean="0">
                <a:latin typeface="Arial Black" panose="020B0A04020102020204" pitchFamily="34" charset="0"/>
              </a:rPr>
              <a:t>государственного</a:t>
            </a:r>
          </a:p>
          <a:p>
            <a:pPr algn="ctr" eaLnBrk="1" hangingPunct="1"/>
            <a:r>
              <a:rPr lang="ru-RU" altLang="ru-RU" sz="1600" b="1" dirty="0" smtClean="0">
                <a:latin typeface="Arial Black" panose="020B0A04020102020204" pitchFamily="34" charset="0"/>
              </a:rPr>
              <a:t> </a:t>
            </a:r>
            <a:r>
              <a:rPr lang="ru-RU" altLang="ru-RU" sz="1600" b="1" dirty="0">
                <a:latin typeface="Arial Black" panose="020B0A04020102020204" pitchFamily="34" charset="0"/>
              </a:rPr>
              <a:t>образовательного </a:t>
            </a:r>
            <a:r>
              <a:rPr lang="ru-RU" altLang="ru-RU" sz="1600" b="1" dirty="0" smtClean="0">
                <a:latin typeface="Arial Black" panose="020B0A04020102020204" pitchFamily="34" charset="0"/>
              </a:rPr>
              <a:t>стандарта </a:t>
            </a:r>
            <a:r>
              <a:rPr lang="ru-RU" altLang="ru-RU" sz="1600" b="1" dirty="0">
                <a:latin typeface="Arial Black" panose="020B0A04020102020204" pitchFamily="34" charset="0"/>
              </a:rPr>
              <a:t>регламентируется </a:t>
            </a:r>
            <a:endParaRPr lang="ru-RU" altLang="ru-RU" sz="1600" b="1" dirty="0" smtClean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1600" b="1" dirty="0" smtClean="0">
                <a:latin typeface="Arial Black" panose="020B0A04020102020204" pitchFamily="34" charset="0"/>
              </a:rPr>
              <a:t>Уставом </a:t>
            </a:r>
            <a:r>
              <a:rPr lang="ru-RU" altLang="ru-RU" sz="1600" b="1" dirty="0">
                <a:latin typeface="Arial Black" panose="020B0A04020102020204" pitchFamily="34" charset="0"/>
              </a:rPr>
              <a:t>данного образовательного учреждения.</a:t>
            </a:r>
          </a:p>
          <a:p>
            <a:pPr algn="ctr" eaLnBrk="1" hangingPunct="1"/>
            <a:endParaRPr lang="ru-RU" altLang="ru-RU" sz="1600" b="1" dirty="0">
              <a:latin typeface="Arial Black" panose="020B0A040201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-387424"/>
            <a:ext cx="8280920" cy="172819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Актуальность, социальная значимость </a:t>
            </a: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 востребованность       проекта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074" name="AutoShape 2" descr="Упаковочная бумага"/>
          <p:cNvSpPr>
            <a:spLocks noChangeArrowheads="1"/>
          </p:cNvSpPr>
          <p:nvPr/>
        </p:nvSpPr>
        <p:spPr bwMode="auto">
          <a:xfrm>
            <a:off x="1691680" y="2181047"/>
            <a:ext cx="6192688" cy="344683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Федеральные государственные стандарты </a:t>
            </a:r>
            <a:endParaRPr lang="ru-RU" alt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Индивидуальный учебный план призван</a:t>
            </a:r>
          </a:p>
          <a:p>
            <a:pPr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обеспечить </a:t>
            </a:r>
            <a:r>
              <a:rPr lang="ru-RU" sz="1600" dirty="0">
                <a:latin typeface="Arial Black" panose="020B0A04020102020204" pitchFamily="34" charset="0"/>
              </a:rPr>
              <a:t>освоение </a:t>
            </a:r>
            <a:r>
              <a:rPr lang="ru-RU" sz="1600" dirty="0" smtClean="0">
                <a:latin typeface="Arial Black" panose="020B0A04020102020204" pitchFamily="34" charset="0"/>
              </a:rPr>
              <a:t>ОП на </a:t>
            </a:r>
            <a:r>
              <a:rPr lang="ru-RU" sz="1600" dirty="0">
                <a:latin typeface="Arial Black" panose="020B0A04020102020204" pitchFamily="34" charset="0"/>
              </a:rPr>
              <a:t>основе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индивидуализации </a:t>
            </a:r>
            <a:r>
              <a:rPr lang="ru-RU" sz="1600" dirty="0">
                <a:latin typeface="Arial Black" panose="020B0A04020102020204" pitchFamily="34" charset="0"/>
              </a:rPr>
              <a:t>ее содержания с учетом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особенностей </a:t>
            </a:r>
            <a:r>
              <a:rPr lang="ru-RU" sz="1600" dirty="0">
                <a:latin typeface="Arial Black" panose="020B0A04020102020204" pitchFamily="34" charset="0"/>
              </a:rPr>
              <a:t>и образовательных </a:t>
            </a:r>
            <a:r>
              <a:rPr lang="ru-RU" sz="1600" dirty="0" smtClean="0">
                <a:latin typeface="Arial Black" panose="020B0A04020102020204" pitchFamily="34" charset="0"/>
              </a:rPr>
              <a:t>потребностей </a:t>
            </a:r>
          </a:p>
          <a:p>
            <a:pPr>
              <a:defRPr/>
            </a:pPr>
            <a:r>
              <a:rPr lang="ru-RU" sz="1600" dirty="0" smtClean="0">
                <a:latin typeface="Arial Black" panose="020B0A04020102020204" pitchFamily="34" charset="0"/>
              </a:rPr>
              <a:t>одаренного ребенка.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 Личностная, мотивационная и организационная </a:t>
            </a:r>
          </a:p>
          <a:p>
            <a:pPr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готовность к продуктивной творческой и </a:t>
            </a:r>
          </a:p>
          <a:p>
            <a:pPr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интеллектуальной деятельности, решению проблем</a:t>
            </a:r>
          </a:p>
          <a:p>
            <a:pPr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в </a:t>
            </a:r>
            <a:r>
              <a:rPr lang="ru-RU" sz="1500" dirty="0">
                <a:latin typeface="Arial Black" panose="020B0A04020102020204" pitchFamily="34" charset="0"/>
              </a:rPr>
              <a:t>«ситуации незнания».</a:t>
            </a:r>
          </a:p>
          <a:p>
            <a:pPr>
              <a:defRPr/>
            </a:pPr>
            <a:endParaRPr lang="ru-RU" sz="1500" dirty="0">
              <a:latin typeface="Arial Black" panose="020B0A04020102020204" pitchFamily="34" charset="0"/>
            </a:endParaRPr>
          </a:p>
        </p:txBody>
      </p:sp>
      <p:sp>
        <p:nvSpPr>
          <p:cNvPr id="9" name="AutoShape 2" descr="Упаковочная бумага"/>
          <p:cNvSpPr>
            <a:spLocks noChangeArrowheads="1"/>
          </p:cNvSpPr>
          <p:nvPr/>
        </p:nvSpPr>
        <p:spPr bwMode="auto">
          <a:xfrm>
            <a:off x="2699792" y="3904531"/>
            <a:ext cx="6444208" cy="3267744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7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Социальный заказ родительского</a:t>
            </a:r>
          </a:p>
          <a:p>
            <a:pPr algn="ctr" eaLnBrk="1" hangingPunct="1"/>
            <a:r>
              <a:rPr lang="ru-RU" altLang="ru-RU" sz="17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сообщества: индивидуализация образования</a:t>
            </a:r>
          </a:p>
          <a:p>
            <a:pPr algn="ctr" eaLnBrk="1" hangingPunct="1"/>
            <a:endParaRPr lang="ru-RU" altLang="ru-RU" sz="1700" b="1" dirty="0">
              <a:solidFill>
                <a:srgbClr val="CC3300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Физическое </a:t>
            </a:r>
            <a:r>
              <a:rPr lang="ru-RU" sz="1500" dirty="0">
                <a:latin typeface="Arial Black" panose="020B0A04020102020204" pitchFamily="34" charset="0"/>
              </a:rPr>
              <a:t>и психологическое здоровье </a:t>
            </a:r>
            <a:r>
              <a:rPr lang="ru-RU" sz="1500" dirty="0" smtClean="0">
                <a:latin typeface="Arial Black" panose="020B0A04020102020204" pitchFamily="34" charset="0"/>
              </a:rPr>
              <a:t>ребенка. </a:t>
            </a:r>
            <a:endParaRPr lang="ru-RU" sz="1500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Способность </a:t>
            </a:r>
            <a:r>
              <a:rPr lang="ru-RU" sz="1500" dirty="0">
                <a:latin typeface="Arial Black" panose="020B0A04020102020204" pitchFamily="34" charset="0"/>
              </a:rPr>
              <a:t>к социальной адаптации в </a:t>
            </a:r>
            <a:endParaRPr lang="ru-RU" sz="15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быстро </a:t>
            </a:r>
            <a:r>
              <a:rPr lang="ru-RU" sz="1500" dirty="0">
                <a:latin typeface="Arial Black" panose="020B0A04020102020204" pitchFamily="34" charset="0"/>
              </a:rPr>
              <a:t>меняющемся </a:t>
            </a:r>
            <a:r>
              <a:rPr lang="ru-RU" sz="1500" dirty="0" smtClean="0">
                <a:latin typeface="Arial Black" panose="020B0A04020102020204" pitchFamily="34" charset="0"/>
              </a:rPr>
              <a:t>мире.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Способность к самообразованию и потребность в нем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Способность </a:t>
            </a:r>
            <a:r>
              <a:rPr lang="ru-RU" sz="1500" dirty="0">
                <a:latin typeface="Arial Black" panose="020B0A04020102020204" pitchFamily="34" charset="0"/>
              </a:rPr>
              <a:t>к продолжению образования </a:t>
            </a:r>
            <a:endParaRPr lang="ru-RU" sz="15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500" dirty="0" smtClean="0">
                <a:latin typeface="Arial Black" panose="020B0A04020102020204" pitchFamily="34" charset="0"/>
              </a:rPr>
              <a:t>и </a:t>
            </a:r>
            <a:r>
              <a:rPr lang="ru-RU" sz="1500" dirty="0">
                <a:latin typeface="Arial Black" panose="020B0A04020102020204" pitchFamily="34" charset="0"/>
              </a:rPr>
              <a:t>получению востребованной в обществе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29427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Дерево целей и задач</a:t>
            </a:r>
            <a:endParaRPr lang="ru-RU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921524"/>
              </p:ext>
            </p:extLst>
          </p:nvPr>
        </p:nvGraphicFramePr>
        <p:xfrm>
          <a:off x="0" y="548680"/>
          <a:ext cx="9252520" cy="662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8491"/>
                <a:gridCol w="2163896"/>
                <a:gridCol w="5820133"/>
              </a:tblGrid>
              <a:tr h="376443"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Этап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Цель 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Реализованы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задачи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11170">
                <a:tc>
                  <a:txBody>
                    <a:bodyPr/>
                    <a:lstStyle/>
                    <a:p>
                      <a:pPr marL="0" indent="0">
                        <a:tabLst>
                          <a:tab pos="633413" algn="l"/>
                        </a:tabLst>
                      </a:pPr>
                      <a:r>
                        <a:rPr lang="ru-RU" sz="1500" dirty="0" err="1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Прогнос-тический</a:t>
                      </a:r>
                      <a:r>
                        <a:rPr lang="ru-RU" sz="15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/1.02.17-1.05.17</a:t>
                      </a:r>
                      <a:endParaRPr lang="ru-RU" sz="15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Построение модели гуманитарного образования гимназии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на пропедевтическом уровне</a:t>
                      </a:r>
                      <a:endParaRPr lang="ru-RU" sz="14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Разработка программ углубленного изучения русского языка и литературы для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7 – 9  классов.</a:t>
                      </a:r>
                    </a:p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Разработка программ курсов по выбору  «Лингвистический анализ художественного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текста», «Технология исследовательской деятельности».</a:t>
                      </a:r>
                      <a:endParaRPr lang="ru-RU" sz="1400" dirty="0" smtClean="0"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Разработка программ факультативных курсов «Решение олимпиадных задач по русскому языку», «Слово – образ – смысл» и «Текст как сплетение смыслов» для внеурочной деятельности.</a:t>
                      </a:r>
                      <a:endParaRPr lang="ru-RU" sz="14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53000"/>
                      </a:schemeClr>
                    </a:solidFill>
                  </a:tcPr>
                </a:tc>
              </a:tr>
              <a:tr h="1708470">
                <a:tc>
                  <a:txBody>
                    <a:bodyPr/>
                    <a:lstStyle/>
                    <a:p>
                      <a:r>
                        <a:rPr lang="ru-RU" sz="1500" dirty="0" err="1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Диагностико</a:t>
                      </a:r>
                      <a:r>
                        <a:rPr lang="ru-RU" sz="15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-мотивационный</a:t>
                      </a:r>
                    </a:p>
                    <a:p>
                      <a:pPr marL="0" indent="0"/>
                      <a:r>
                        <a:rPr lang="ru-RU" sz="15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/1.01.17-11.07.17</a:t>
                      </a:r>
                      <a:endParaRPr lang="ru-RU" sz="15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Готовность ребенка к осознанному выбору и освоению ОП в рамках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урочной и внеурочной деятельности</a:t>
                      </a:r>
                      <a:endParaRPr lang="ru-RU" sz="14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Презентация программ перед ученическим и родительским сообществом.</a:t>
                      </a:r>
                    </a:p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Диагностика образовательных потребностей.</a:t>
                      </a:r>
                    </a:p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Построение индивидуальных учебных планов.</a:t>
                      </a:r>
                    </a:p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Определение форм межведомственного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взаимодействия.</a:t>
                      </a:r>
                    </a:p>
                    <a:p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Внесение корректив в учебный план гимназии.</a:t>
                      </a:r>
                      <a:endParaRPr lang="ru-RU" sz="14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8390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Внедрен-</a:t>
                      </a:r>
                      <a:r>
                        <a:rPr lang="ru-RU" sz="1500" dirty="0" err="1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ческий</a:t>
                      </a:r>
                      <a:endParaRPr lang="ru-RU" sz="1500" dirty="0" smtClean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  <a:p>
                      <a:endParaRPr lang="ru-RU" sz="1500" dirty="0" smtClean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sz="15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/1.09.17-1.06.18</a:t>
                      </a:r>
                      <a:endParaRPr lang="ru-RU" sz="15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Реализация индивидуальных учебных планов</a:t>
                      </a:r>
                      <a:endParaRPr lang="ru-RU" sz="14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Освоение программ углубленного изучения предметов, курсов по выбору и факультативов.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Проведение индивидуальных и групповых исследований. </a:t>
                      </a:r>
                    </a:p>
                    <a:p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Участие в олимпиадах и конференциях всех уровней. </a:t>
                      </a:r>
                      <a:endParaRPr lang="ru-RU" sz="14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60000"/>
                      </a:schemeClr>
                    </a:solidFill>
                  </a:tcPr>
                </a:tc>
              </a:tr>
              <a:tr h="1129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Аналити-ческий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/1.06.18-1.07.18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Анализ рисков, регуляция и коррекция</a:t>
                      </a:r>
                      <a:endParaRPr lang="ru-RU" sz="14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Анализ портфолио и листов самооценки.</a:t>
                      </a:r>
                    </a:p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Пополнение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Банка данных «Одаренные дети».</a:t>
                      </a:r>
                    </a:p>
                    <a:p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Проведение Круглого стола для родителей.</a:t>
                      </a:r>
                      <a:endParaRPr lang="ru-RU" sz="1400" dirty="0" smtClean="0"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sz="1400" dirty="0" smtClean="0">
                          <a:latin typeface="Arial Black" panose="020B0A04020102020204" pitchFamily="34" charset="0"/>
                        </a:rPr>
                        <a:t>Описание технологии составления</a:t>
                      </a:r>
                      <a:r>
                        <a:rPr lang="ru-RU" sz="1400" baseline="0" dirty="0" smtClean="0">
                          <a:latin typeface="Arial Black" panose="020B0A04020102020204" pitchFamily="34" charset="0"/>
                        </a:rPr>
                        <a:t> учебного плана.</a:t>
                      </a:r>
                      <a:endParaRPr lang="ru-RU" sz="1400" dirty="0" smtClean="0">
                        <a:latin typeface="Arial Black" panose="020B0A04020102020204" pitchFamily="34" charset="0"/>
                      </a:endParaRPr>
                    </a:p>
                    <a:p>
                      <a:endParaRPr lang="ru-RU" sz="16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315" y="377363"/>
            <a:ext cx="7859216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Механизм реализации: соединение урочной и внеурочной деятельности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 rot="16200000">
            <a:off x="674041" y="3483239"/>
            <a:ext cx="2243003" cy="3211184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solidFill>
            <a:srgbClr val="FF0000">
              <a:alpha val="17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Углубленное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изучение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русского языка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(7б,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9г)</a:t>
            </a:r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 rot="16200000">
            <a:off x="-110986" y="2023828"/>
            <a:ext cx="3086225" cy="2510646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solidFill>
            <a:srgbClr val="FFFF00">
              <a:alpha val="22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Решение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олимпиадных задач</a:t>
            </a: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 русскому языку (21 чел.)</a:t>
            </a: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16200000">
            <a:off x="2273654" y="3631257"/>
            <a:ext cx="2795423" cy="2293100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solidFill>
            <a:srgbClr val="00FF00">
              <a:alpha val="19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lvl="0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Углубленное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изучение</a:t>
            </a:r>
          </a:p>
          <a:p>
            <a:pPr lvl="0" algn="ctr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литературы</a:t>
            </a:r>
          </a:p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(7б,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 г)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 rot="16200000">
            <a:off x="2492294" y="1188641"/>
            <a:ext cx="2431219" cy="3456384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solidFill>
            <a:srgbClr val="FF0000">
              <a:alpha val="13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lvl="0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Текст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как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«сплетение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смыслов»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(современная литература)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(10 чел.)</a:t>
            </a:r>
          </a:p>
          <a:p>
            <a:pPr lvl="0" algn="ctr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 rot="16200000">
            <a:off x="4584031" y="3379235"/>
            <a:ext cx="2208188" cy="3384377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solidFill>
            <a:srgbClr val="FFFF00">
              <a:alpha val="26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Лингви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</a:p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стический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анализ художественного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текста (7б)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16200000">
            <a:off x="4305246" y="2097996"/>
            <a:ext cx="2983638" cy="2259724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lvl="0" algn="ctr">
              <a:defRPr/>
            </a:pPr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Слово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– образ –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смысл:</a:t>
            </a:r>
          </a:p>
          <a:p>
            <a:pPr lvl="0" algn="ctr">
              <a:defRPr/>
            </a:pPr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филологи-</a:t>
            </a:r>
          </a:p>
          <a:p>
            <a:pPr lvl="0" algn="ctr">
              <a:defRPr/>
            </a:pPr>
            <a:r>
              <a:rPr lang="ru-RU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ческий</a:t>
            </a: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анализ</a:t>
            </a:r>
          </a:p>
          <a:p>
            <a:pPr lvl="0" algn="ctr">
              <a:defRPr/>
            </a:pP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текста (17 чел.)</a:t>
            </a:r>
          </a:p>
          <a:p>
            <a:pPr lvl="0" algn="ctr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endParaRPr lang="ru-RU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6200000">
            <a:off x="6391139" y="3674178"/>
            <a:ext cx="2795424" cy="2207258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solidFill>
            <a:srgbClr val="00B0F0">
              <a:alpha val="26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Технология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исследова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</a:p>
          <a:p>
            <a:pPr algn="ctr">
              <a:defRPr/>
            </a:pPr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тельской</a:t>
            </a:r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деятельности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(7б)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 rot="16200000">
            <a:off x="6362939" y="1529276"/>
            <a:ext cx="2396404" cy="2809926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solidFill>
            <a:srgbClr val="00FF00">
              <a:alpha val="18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r">
              <a:defRPr/>
            </a:pPr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Индивидуаль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</a:p>
          <a:p>
            <a:pPr algn="r">
              <a:defRPr/>
            </a:pPr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ные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исследовательские и творческие проекты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(5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чел.)</a:t>
            </a:r>
          </a:p>
          <a:p>
            <a:pPr algn="r">
              <a:defRPr/>
            </a:pP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15" t="13783" r="9935" b="5822"/>
          <a:stretch/>
        </p:blipFill>
        <p:spPr>
          <a:xfrm>
            <a:off x="6661655" y="1552418"/>
            <a:ext cx="2448272" cy="372563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52231"/>
            <a:ext cx="9252520" cy="1464601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Технология реализации проекта во внеурочной деятельности - КСО </a:t>
            </a:r>
            <a:r>
              <a:rPr lang="ru-RU" sz="31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31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«Разновозрастное обучение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»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0" y="1772816"/>
            <a:ext cx="6588223" cy="491565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Каждый  учит каждого, более опытный, успевающий учит своего товарища.</a:t>
            </a:r>
          </a:p>
          <a:p>
            <a:pPr algn="just"/>
            <a:endParaRPr lang="ru-RU" sz="35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Общение в динамических парах (парах сменного состава).</a:t>
            </a:r>
          </a:p>
          <a:p>
            <a:pPr algn="just"/>
            <a:endParaRPr lang="ru-RU" sz="35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Реализация индивидуального подхода, работа в индивидуальном темпе.</a:t>
            </a:r>
          </a:p>
          <a:p>
            <a:pPr algn="just"/>
            <a:endParaRPr lang="ru-RU" sz="35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Мотивация обучающихся. </a:t>
            </a:r>
            <a:endParaRPr lang="ru-RU" sz="35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ru-RU" sz="35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Снятие </a:t>
            </a:r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социально – педагогических барьеров общения и взаимодействия в учебной </a:t>
            </a:r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группе</a:t>
            </a:r>
            <a:endParaRPr lang="ru-RU" sz="35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ru-RU" sz="35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Развитие навыков </a:t>
            </a:r>
            <a:r>
              <a:rPr lang="ru-RU" sz="3500" dirty="0" err="1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мыследеятельности</a:t>
            </a:r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и  коммуникации.</a:t>
            </a:r>
          </a:p>
          <a:p>
            <a:pPr algn="just"/>
            <a:endParaRPr lang="ru-RU" sz="35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35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Рост </a:t>
            </a:r>
            <a:r>
              <a:rPr lang="ru-RU" sz="35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ответственность не только за свои успехи, но и за результаты коллективного труда.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2088" y="5517232"/>
            <a:ext cx="266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Никитина София, участница образовательной смены</a:t>
            </a:r>
          </a:p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«Литературное творчество»,</a:t>
            </a:r>
          </a:p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СИРИУС, 2017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4176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Результаты проекта, социально-экономические эффекты</a:t>
            </a:r>
            <a:br>
              <a:rPr lang="ru-RU" sz="32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7030A0"/>
                </a:solidFill>
                <a:latin typeface="Arial Black" panose="020B0A04020102020204" pitchFamily="34" charset="0"/>
              </a:rPr>
              <a:t>2017-2018 </a:t>
            </a:r>
            <a:r>
              <a:rPr lang="ru-RU" sz="1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учебный го</a:t>
            </a:r>
            <a:r>
              <a:rPr lang="ru-RU" sz="1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</a:t>
            </a:r>
            <a:endParaRPr lang="ru-RU" sz="1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17638"/>
            <a:ext cx="4648200" cy="54403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РАЗРАБОТАНЫ И ПРОХОДЯТ АПРОБАЦИЮ</a:t>
            </a: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endParaRPr lang="ru-RU" sz="56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buFontTx/>
              <a:buChar char="-"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Рабочие 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программы урочной деятельности</a:t>
            </a:r>
            <a:r>
              <a:rPr lang="ru-RU" sz="5600" dirty="0">
                <a:latin typeface="Arial Black" panose="020B0A04020102020204" pitchFamily="34" charset="0"/>
              </a:rPr>
              <a:t>: «Русский язык. 7 – 9 класс. Углубленное изучение», «Литература. 7 – 9 класс. Углубленное изучение», «Лингвистический анализ художественного текста», «Технология исследовательской деятельности</a:t>
            </a:r>
            <a:r>
              <a:rPr lang="ru-RU" sz="5600" dirty="0" smtClean="0">
                <a:latin typeface="Arial Black" panose="020B0A04020102020204" pitchFamily="34" charset="0"/>
              </a:rPr>
              <a:t>».</a:t>
            </a:r>
          </a:p>
          <a:p>
            <a:pPr>
              <a:buFontTx/>
              <a:buChar char="-"/>
            </a:pPr>
            <a:endParaRPr lang="ru-RU" sz="5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•</a:t>
            </a: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Рабочие 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программы внеурочной деятельности:</a:t>
            </a:r>
            <a:r>
              <a:rPr lang="ru-RU" sz="5600" dirty="0">
                <a:latin typeface="Arial Black" panose="020B0A04020102020204" pitchFamily="34" charset="0"/>
              </a:rPr>
              <a:t> «Решение олимпиадных задач по русскому языку», «Слово – образ – смысл. Филологический анализ художественного текста», «Текст как сплетение смыслов» (современная литература</a:t>
            </a:r>
            <a:r>
              <a:rPr lang="ru-RU" sz="5600" dirty="0" smtClean="0">
                <a:latin typeface="Arial Black" panose="020B0A04020102020204" pitchFamily="34" charset="0"/>
              </a:rPr>
              <a:t>).</a:t>
            </a:r>
          </a:p>
          <a:p>
            <a:pPr marL="0" indent="0">
              <a:buNone/>
            </a:pPr>
            <a:endParaRPr lang="ru-RU" sz="5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•</a:t>
            </a: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Электронный 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учебное пособие по предмету</a:t>
            </a:r>
            <a:r>
              <a:rPr lang="ru-RU" sz="5600" dirty="0">
                <a:latin typeface="Arial Black" panose="020B0A04020102020204" pitchFamily="34" charset="0"/>
              </a:rPr>
              <a:t> «Лингвистический анализ художественного текста</a:t>
            </a:r>
            <a:r>
              <a:rPr lang="ru-RU" sz="5600" dirty="0" smtClean="0">
                <a:latin typeface="Arial Black" panose="020B0A04020102020204" pitchFamily="34" charset="0"/>
              </a:rPr>
              <a:t>»</a:t>
            </a:r>
          </a:p>
          <a:p>
            <a:pPr marL="0" indent="0">
              <a:buNone/>
            </a:pPr>
            <a:endParaRPr lang="ru-RU" sz="56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•</a:t>
            </a: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Электронное 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учебное пособие </a:t>
            </a:r>
            <a:r>
              <a:rPr lang="ru-RU" sz="5600" dirty="0">
                <a:latin typeface="Arial Black" panose="020B0A04020102020204" pitchFamily="34" charset="0"/>
              </a:rPr>
              <a:t>«Решение олимпиадных задач по русскому </a:t>
            </a:r>
            <a:r>
              <a:rPr lang="ru-RU" sz="5600" dirty="0" smtClean="0">
                <a:latin typeface="Arial Black" panose="020B0A04020102020204" pitchFamily="34" charset="0"/>
              </a:rPr>
              <a:t>языку </a:t>
            </a:r>
            <a:r>
              <a:rPr lang="ru-RU" sz="56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ru-RU" sz="5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5600" dirty="0" smtClean="0">
                <a:latin typeface="Arial Black" panose="020B0A04020102020204" pitchFamily="34" charset="0"/>
              </a:rPr>
              <a:t>•</a:t>
            </a: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Проведено 10 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занятий </a:t>
            </a:r>
            <a:r>
              <a:rPr lang="ru-RU" sz="5600" dirty="0">
                <a:latin typeface="Arial Black" panose="020B0A04020102020204" pitchFamily="34" charset="0"/>
              </a:rPr>
              <a:t>«Психолого-педагогическое сопровождение одаренных детей» в рамках муниципальной инновационной площадки.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417638"/>
            <a:ext cx="4139952" cy="4708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РЕЗУЛЬТАТЫ УЧАСТИЯ В ОЛИМПИАДАХ и НПК:</a:t>
            </a:r>
          </a:p>
          <a:p>
            <a:pPr marL="0" lvl="0" indent="0">
              <a:buNone/>
            </a:pPr>
            <a:endParaRPr lang="ru-RU" sz="56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lvl="0" indent="0">
              <a:buFontTx/>
              <a:buChar char="-"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ВОШ, Русский язык, муниципальный уровень: </a:t>
            </a:r>
            <a:r>
              <a:rPr lang="ru-RU" sz="5600" dirty="0" smtClean="0">
                <a:latin typeface="Arial Black" panose="020B0A04020102020204" pitchFamily="34" charset="0"/>
              </a:rPr>
              <a:t>1 победитель , 8 призеров.</a:t>
            </a:r>
          </a:p>
          <a:p>
            <a:pPr lvl="0">
              <a:buFontTx/>
              <a:buChar char="-"/>
            </a:pPr>
            <a:endParaRPr lang="ru-RU" sz="56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>
              <a:buFontTx/>
              <a:buChar char="-"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ВОШ, Русский 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язык, </a:t>
            </a: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региональный 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уровень: </a:t>
            </a:r>
            <a:r>
              <a:rPr lang="ru-RU" sz="5600" dirty="0">
                <a:latin typeface="Arial Black" panose="020B0A04020102020204" pitchFamily="34" charset="0"/>
              </a:rPr>
              <a:t>1 победитель , </a:t>
            </a:r>
            <a:r>
              <a:rPr lang="ru-RU" sz="5600" dirty="0" smtClean="0">
                <a:latin typeface="Arial Black" panose="020B0A04020102020204" pitchFamily="34" charset="0"/>
              </a:rPr>
              <a:t>3 призера.</a:t>
            </a:r>
          </a:p>
          <a:p>
            <a:pPr marL="0" lvl="0" indent="0">
              <a:buFontTx/>
              <a:buChar char="-"/>
            </a:pPr>
            <a:endParaRPr lang="ru-RU" sz="5600" dirty="0">
              <a:latin typeface="Arial Black" panose="020B0A04020102020204" pitchFamily="34" charset="0"/>
            </a:endParaRPr>
          </a:p>
          <a:p>
            <a:pPr marL="0" lvl="0" indent="0">
              <a:buFontTx/>
              <a:buChar char="-"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ВОШ, Литература, 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муниципальный уровень</a:t>
            </a:r>
            <a:r>
              <a:rPr lang="ru-RU" sz="5600" dirty="0">
                <a:latin typeface="Arial Black" panose="020B0A04020102020204" pitchFamily="34" charset="0"/>
              </a:rPr>
              <a:t>: </a:t>
            </a:r>
            <a:r>
              <a:rPr lang="ru-RU" sz="5600" dirty="0" smtClean="0">
                <a:latin typeface="Arial Black" panose="020B0A04020102020204" pitchFamily="34" charset="0"/>
              </a:rPr>
              <a:t>3 </a:t>
            </a:r>
            <a:r>
              <a:rPr lang="ru-RU" sz="5600" dirty="0" smtClean="0">
                <a:latin typeface="Arial Black" panose="020B0A04020102020204" pitchFamily="34" charset="0"/>
              </a:rPr>
              <a:t>победителя </a:t>
            </a:r>
            <a:r>
              <a:rPr lang="ru-RU" sz="5600" dirty="0">
                <a:latin typeface="Arial Black" panose="020B0A04020102020204" pitchFamily="34" charset="0"/>
              </a:rPr>
              <a:t>, </a:t>
            </a:r>
            <a:r>
              <a:rPr lang="ru-RU" sz="5600" dirty="0" smtClean="0">
                <a:latin typeface="Arial Black" panose="020B0A04020102020204" pitchFamily="34" charset="0"/>
              </a:rPr>
              <a:t>7 </a:t>
            </a:r>
            <a:r>
              <a:rPr lang="ru-RU" sz="5600" dirty="0">
                <a:latin typeface="Arial Black" panose="020B0A04020102020204" pitchFamily="34" charset="0"/>
              </a:rPr>
              <a:t>призеров.</a:t>
            </a:r>
          </a:p>
          <a:p>
            <a:pPr marL="0" lvl="0" indent="0">
              <a:buFontTx/>
              <a:buChar char="-"/>
            </a:pPr>
            <a:endParaRPr lang="ru-RU" sz="5600" dirty="0" smtClean="0">
              <a:latin typeface="Arial Black" panose="020B0A04020102020204" pitchFamily="34" charset="0"/>
            </a:endParaRPr>
          </a:p>
          <a:p>
            <a:pPr marL="0" indent="0">
              <a:buFontTx/>
              <a:buChar char="-"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ВОШ, Литература</a:t>
            </a:r>
            <a:r>
              <a:rPr lang="ru-RU" sz="5600" dirty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региональный уровень</a:t>
            </a:r>
            <a:r>
              <a:rPr lang="ru-RU" sz="5600" dirty="0">
                <a:latin typeface="Arial Black" panose="020B0A04020102020204" pitchFamily="34" charset="0"/>
              </a:rPr>
              <a:t>: </a:t>
            </a:r>
            <a:r>
              <a:rPr lang="ru-RU" sz="5600" dirty="0" smtClean="0">
                <a:latin typeface="Arial Black" panose="020B0A04020102020204" pitchFamily="34" charset="0"/>
              </a:rPr>
              <a:t>1 </a:t>
            </a:r>
            <a:r>
              <a:rPr lang="ru-RU" sz="5600" dirty="0">
                <a:latin typeface="Arial Black" panose="020B0A04020102020204" pitchFamily="34" charset="0"/>
              </a:rPr>
              <a:t>победитель , </a:t>
            </a:r>
            <a:r>
              <a:rPr lang="ru-RU" sz="5600" dirty="0" smtClean="0">
                <a:latin typeface="Arial Black" panose="020B0A04020102020204" pitchFamily="34" charset="0"/>
              </a:rPr>
              <a:t>5 </a:t>
            </a:r>
            <a:r>
              <a:rPr lang="ru-RU" sz="5600" dirty="0">
                <a:latin typeface="Arial Black" panose="020B0A04020102020204" pitchFamily="34" charset="0"/>
              </a:rPr>
              <a:t>призеров</a:t>
            </a:r>
            <a:r>
              <a:rPr lang="ru-RU" sz="56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FontTx/>
              <a:buChar char="-"/>
            </a:pPr>
            <a:endParaRPr lang="ru-RU" sz="5600" dirty="0">
              <a:latin typeface="Arial Black" panose="020B0A04020102020204" pitchFamily="34" charset="0"/>
            </a:endParaRPr>
          </a:p>
          <a:p>
            <a:pPr marL="0" indent="0">
              <a:buFontTx/>
              <a:buChar char="-"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МГУ. Литература</a:t>
            </a: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заочный этап «Покори Воробьевы горы»:</a:t>
            </a:r>
            <a:r>
              <a:rPr lang="ru-RU" sz="5600" dirty="0" smtClean="0">
                <a:latin typeface="Arial Black" panose="020B0A04020102020204" pitchFamily="34" charset="0"/>
              </a:rPr>
              <a:t> Никитина София, 9 класс, 95 баллов, победитель.</a:t>
            </a:r>
          </a:p>
          <a:p>
            <a:pPr marL="0" indent="0">
              <a:buFontTx/>
              <a:buChar char="-"/>
            </a:pPr>
            <a:endParaRPr lang="ru-RU" sz="5600" dirty="0">
              <a:latin typeface="Arial Black" panose="020B0A04020102020204" pitchFamily="34" charset="0"/>
            </a:endParaRPr>
          </a:p>
          <a:p>
            <a:pPr marL="0" indent="0">
              <a:buFontTx/>
              <a:buChar char="-"/>
            </a:pPr>
            <a:r>
              <a:rPr lang="ru-RU" sz="5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Городская научно-практическая конференция: </a:t>
            </a:r>
            <a:r>
              <a:rPr lang="ru-RU" sz="5600" dirty="0" smtClean="0">
                <a:latin typeface="Arial Black" panose="020B0A04020102020204" pitchFamily="34" charset="0"/>
              </a:rPr>
              <a:t>1  место (секция «Филология») и  2 место (Секция «Языкознание</a:t>
            </a:r>
            <a:r>
              <a:rPr lang="ru-RU" sz="5600" dirty="0" smtClean="0">
                <a:latin typeface="Arial Black" panose="020B0A04020102020204" pitchFamily="34" charset="0"/>
              </a:rPr>
              <a:t>»).</a:t>
            </a:r>
            <a:endParaRPr lang="ru-RU" sz="5600" dirty="0">
              <a:latin typeface="Arial Black" panose="020B0A04020102020204" pitchFamily="34" charset="0"/>
            </a:endParaRPr>
          </a:p>
          <a:p>
            <a:pPr marL="0" lvl="0" indent="0">
              <a:buFontTx/>
              <a:buChar char="-"/>
            </a:pPr>
            <a:endParaRPr lang="ru-RU" sz="5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/>
          </p:cNvSpPr>
          <p:nvPr/>
        </p:nvSpPr>
        <p:spPr>
          <a:xfrm>
            <a:off x="165060" y="2361557"/>
            <a:ext cx="3024336" cy="1518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700" b="1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6548656" y="2420595"/>
            <a:ext cx="2415832" cy="1400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700" b="1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48" y="4359673"/>
            <a:ext cx="7183876" cy="1140051"/>
          </a:xfrm>
          <a:prstGeom prst="rect">
            <a:avLst/>
          </a:prstGeom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504950" y="5785586"/>
            <a:ext cx="645735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333300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solidFill>
                  <a:srgbClr val="7030A0"/>
                </a:solidFill>
              </a:rPr>
              <a:t>Удовлетворенность образовательных запросов детей и родителей</a:t>
            </a:r>
            <a:endParaRPr lang="ru-RU" altLang="ru-RU" sz="2200" b="1" dirty="0">
              <a:solidFill>
                <a:srgbClr val="7030A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04548" y="4645535"/>
            <a:ext cx="7183876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333300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ru-RU" sz="2200" b="1" dirty="0" smtClean="0">
                <a:solidFill>
                  <a:srgbClr val="7030A0"/>
                </a:solidFill>
              </a:rPr>
              <a:t>Ответственное отношение к результатам </a:t>
            </a:r>
          </a:p>
          <a:p>
            <a:pPr algn="ctr">
              <a:lnSpc>
                <a:spcPct val="80000"/>
              </a:lnSpc>
              <a:buClrTx/>
              <a:buSzTx/>
              <a:buFontTx/>
              <a:buNone/>
            </a:pPr>
            <a:r>
              <a:rPr lang="ru-RU" altLang="ru-RU" sz="2200" b="1" dirty="0" smtClean="0">
                <a:solidFill>
                  <a:srgbClr val="7030A0"/>
                </a:solidFill>
              </a:rPr>
              <a:t>своей деятельности и коллективного труда</a:t>
            </a:r>
            <a:endParaRPr lang="ru-RU" altLang="ru-RU" sz="2200" dirty="0">
              <a:solidFill>
                <a:srgbClr val="7030A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512" y="2520604"/>
            <a:ext cx="31867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333300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7030A0"/>
                </a:solidFill>
              </a:rPr>
              <a:t>Моделирование будущей профессиональной  деятельности</a:t>
            </a:r>
            <a:endParaRPr lang="ru-RU" altLang="ru-RU" sz="2000" dirty="0">
              <a:solidFill>
                <a:srgbClr val="7030A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548656" y="2519133"/>
            <a:ext cx="24158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333300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ru-RU" altLang="ru-RU" sz="2200" b="1" dirty="0" smtClean="0">
                <a:solidFill>
                  <a:srgbClr val="7030A0"/>
                </a:solidFill>
              </a:rPr>
              <a:t>Прогресс </a:t>
            </a:r>
            <a:r>
              <a:rPr lang="ru-RU" alt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altLang="ru-RU" sz="2200" b="1" dirty="0">
                <a:solidFill>
                  <a:srgbClr val="7030A0"/>
                </a:solidFill>
              </a:rPr>
              <a:t>в личностном развитии</a:t>
            </a:r>
            <a:endParaRPr lang="ru-RU" altLang="ru-RU" sz="22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289" y="2107108"/>
            <a:ext cx="3005474" cy="2252565"/>
          </a:xfrm>
          <a:prstGeom prst="rect">
            <a:avLst/>
          </a:prstGeom>
        </p:spPr>
      </p:pic>
      <p:sp>
        <p:nvSpPr>
          <p:cNvPr id="12" name="Rectangle 2"/>
          <p:cNvSpPr txBox="1">
            <a:spLocks/>
          </p:cNvSpPr>
          <p:nvPr/>
        </p:nvSpPr>
        <p:spPr>
          <a:xfrm>
            <a:off x="2041259" y="1223281"/>
            <a:ext cx="5123029" cy="816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Потребность в интеллектуальной творческой деятельности</a:t>
            </a:r>
            <a:endParaRPr lang="ru-RU" sz="2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-210788"/>
            <a:ext cx="8568952" cy="133553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Социально-значимые результаты</a:t>
            </a:r>
            <a:endParaRPr lang="ru-RU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884</Words>
  <Application>Microsoft Office PowerPoint</Application>
  <PresentationFormat>Экран (4:3)</PresentationFormat>
  <Paragraphs>187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Tahoma</vt:lpstr>
      <vt:lpstr>Специальное оформление</vt:lpstr>
      <vt:lpstr>Паспорт инновационного проекта</vt:lpstr>
      <vt:lpstr>Актуальность, социальная значимость  и востребованность       проекта</vt:lpstr>
      <vt:lpstr>Дерево целей и задач</vt:lpstr>
      <vt:lpstr>Механизм реализации: соединение урочной и внеурочной деятельности</vt:lpstr>
      <vt:lpstr>       Технология реализации проекта во внеурочной деятельности - КСО  «Разновозрастное обучение» </vt:lpstr>
      <vt:lpstr>Результаты проекта, социально-экономические эффекты 2017-2018 учебный год</vt:lpstr>
      <vt:lpstr>Социально-значимые результаты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DNS</cp:lastModifiedBy>
  <cp:revision>89</cp:revision>
  <dcterms:created xsi:type="dcterms:W3CDTF">2009-01-08T12:15:48Z</dcterms:created>
  <dcterms:modified xsi:type="dcterms:W3CDTF">2018-02-21T10:09:26Z</dcterms:modified>
</cp:coreProperties>
</file>